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52"/>
  </p:notesMasterIdLst>
  <p:sldIdLst>
    <p:sldId id="424" r:id="rId3"/>
    <p:sldId id="425" r:id="rId4"/>
    <p:sldId id="426" r:id="rId5"/>
    <p:sldId id="447" r:id="rId6"/>
    <p:sldId id="429" r:id="rId7"/>
    <p:sldId id="316" r:id="rId8"/>
    <p:sldId id="430" r:id="rId9"/>
    <p:sldId id="431" r:id="rId10"/>
    <p:sldId id="432" r:id="rId11"/>
    <p:sldId id="451" r:id="rId12"/>
    <p:sldId id="469" r:id="rId13"/>
    <p:sldId id="470" r:id="rId14"/>
    <p:sldId id="456" r:id="rId15"/>
    <p:sldId id="457" r:id="rId16"/>
    <p:sldId id="436" r:id="rId17"/>
    <p:sldId id="437" r:id="rId18"/>
    <p:sldId id="450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382" r:id="rId29"/>
    <p:sldId id="449" r:id="rId30"/>
    <p:sldId id="452" r:id="rId31"/>
    <p:sldId id="458" r:id="rId32"/>
    <p:sldId id="459" r:id="rId33"/>
    <p:sldId id="464" r:id="rId34"/>
    <p:sldId id="465" r:id="rId35"/>
    <p:sldId id="466" r:id="rId36"/>
    <p:sldId id="416" r:id="rId37"/>
    <p:sldId id="472" r:id="rId38"/>
    <p:sldId id="468" r:id="rId39"/>
    <p:sldId id="417" r:id="rId40"/>
    <p:sldId id="397" r:id="rId41"/>
    <p:sldId id="349" r:id="rId42"/>
    <p:sldId id="398" r:id="rId43"/>
    <p:sldId id="392" r:id="rId44"/>
    <p:sldId id="383" r:id="rId45"/>
    <p:sldId id="460" r:id="rId46"/>
    <p:sldId id="461" r:id="rId47"/>
    <p:sldId id="462" r:id="rId48"/>
    <p:sldId id="463" r:id="rId49"/>
    <p:sldId id="467" r:id="rId50"/>
    <p:sldId id="471" r:id="rId51"/>
  </p:sldIdLst>
  <p:sldSz cx="9144000" cy="5143500" type="screen16x9"/>
  <p:notesSz cx="6858000" cy="9144000"/>
  <p:embeddedFontLst>
    <p:embeddedFont>
      <p:font typeface="나눔스퀘어_ac ExtraBold" panose="020B0600000101010101" pitchFamily="50" charset="-127"/>
      <p:bold r:id="rId53"/>
    </p:embeddedFont>
    <p:embeddedFont>
      <p:font typeface="나눔스퀘어 ExtraBold" panose="020B0600000101010101" pitchFamily="50" charset="-127"/>
      <p:bold r:id="rId54"/>
    </p:embeddedFont>
    <p:embeddedFont>
      <p:font typeface="나눔스퀘어" panose="020B0600000101010101" pitchFamily="50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Montserrat" panose="020B0600000101010101" charset="0"/>
      <p:regular r:id="rId58"/>
      <p:bold r:id="rId59"/>
      <p:italic r:id="rId60"/>
      <p:boldItalic r:id="rId61"/>
    </p:embeddedFont>
    <p:embeddedFont>
      <p:font typeface="나눔스퀘어_ac Light" panose="020B0600000101010101" pitchFamily="50" charset="-127"/>
      <p:regular r:id="rId62"/>
    </p:embeddedFont>
    <p:embeddedFont>
      <p:font typeface="나눔스퀘어_ac" panose="020B0600000101010101" pitchFamily="50" charset="-127"/>
      <p:regular r:id="rId63"/>
    </p:embeddedFont>
    <p:embeddedFont>
      <p:font typeface="나눔스퀘어라운드 Bold" panose="020B0600000101010101" charset="-127"/>
      <p:bold r:id="rId64"/>
    </p:embeddedFont>
    <p:embeddedFont>
      <p:font typeface="Segoe Script" panose="030B0504020000000003" pitchFamily="66" charset="0"/>
      <p:regular r:id="rId65"/>
      <p:bold r:id="rId66"/>
    </p:embeddedFont>
    <p:embeddedFont>
      <p:font typeface="Fira Sans Extra Condensed Medium" panose="020B0600000101010101" charset="0"/>
      <p:regular r:id="rId67"/>
      <p:bold r:id="rId68"/>
      <p:italic r:id="rId69"/>
      <p:boldItalic r:id="rId70"/>
    </p:embeddedFont>
    <p:embeddedFont>
      <p:font typeface="맑은 고딕" panose="020B0503020000020004" pitchFamily="50" charset="-127"/>
      <p:regular r:id="rId56"/>
      <p:bold r:id="rId57"/>
    </p:embeddedFont>
    <p:embeddedFont>
      <p:font typeface="나눔스퀘어_ac Bold" panose="020B0600000101010101" pitchFamily="50" charset="-127"/>
      <p:bold r:id="rId71"/>
    </p:embeddedFont>
    <p:embeddedFont>
      <p:font typeface="Cambria Math" panose="02040503050406030204" pitchFamily="18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EFF"/>
    <a:srgbClr val="003BA3"/>
    <a:srgbClr val="3C3A6A"/>
    <a:srgbClr val="4A8BFE"/>
    <a:srgbClr val="C5C5C5"/>
    <a:srgbClr val="EEEEEE"/>
    <a:srgbClr val="C2C2C2"/>
    <a:srgbClr val="FE0000"/>
    <a:srgbClr val="75A6FF"/>
    <a:srgbClr val="47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80172" autoAdjust="0"/>
  </p:normalViewPr>
  <p:slideViewPr>
    <p:cSldViewPr snapToGrid="0">
      <p:cViewPr>
        <p:scale>
          <a:sx n="75" d="100"/>
          <a:sy n="75" d="100"/>
        </p:scale>
        <p:origin x="1469" y="350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8821856"/>
        <c:axId val="1268822272"/>
      </c:scatterChart>
      <c:valAx>
        <c:axId val="126882185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2272"/>
        <c:crosses val="autoZero"/>
        <c:crossBetween val="midCat"/>
      </c:valAx>
      <c:valAx>
        <c:axId val="12688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06336"/>
        <c:axId val="1075793440"/>
      </c:scatterChart>
      <c:valAx>
        <c:axId val="107580633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793440"/>
        <c:crosses val="autoZero"/>
        <c:crossBetween val="midCat"/>
      </c:valAx>
      <c:valAx>
        <c:axId val="10757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06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9681328"/>
        <c:axId val="1389701712"/>
      </c:scatterChart>
      <c:valAx>
        <c:axId val="1389681328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701712"/>
        <c:crosses val="autoZero"/>
        <c:crossBetween val="midCat"/>
      </c:valAx>
      <c:valAx>
        <c:axId val="138970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68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15904"/>
        <c:axId val="1075816320"/>
      </c:scatterChart>
      <c:valAx>
        <c:axId val="107581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6320"/>
        <c:crosses val="autoZero"/>
        <c:crossBetween val="midCat"/>
      </c:valAx>
      <c:valAx>
        <c:axId val="1075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831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서버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 전처리 기술들 </a:t>
            </a:r>
            <a:r>
              <a:rPr lang="en-US" altLang="ko-KR" dirty="0" smtClean="0"/>
              <a:t>(SW,HW,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네트워크</a:t>
            </a:r>
            <a:r>
              <a:rPr lang="en-US" altLang="ko-KR" baseline="0" dirty="0" smtClean="0"/>
              <a:t>?)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Mongo DB </a:t>
            </a:r>
            <a:r>
              <a:rPr lang="ko-KR" altLang="en-US" baseline="0" dirty="0" smtClean="0"/>
              <a:t>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661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857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Geocoder </a:t>
            </a:r>
            <a:r>
              <a:rPr lang="ko-KR" altLang="en-US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활용 경위도 변환 페이지 추가</a:t>
            </a:r>
            <a:endParaRPr lang="en-US" altLang="ko-KR" sz="1100" b="0" i="0" u="none" strike="noStrike" cap="none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100%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60%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001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040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수소충전소의 수요 </a:t>
            </a:r>
            <a:r>
              <a:rPr lang="ko-KR" altLang="en-US" baseline="0" dirty="0" err="1" smtClean="0"/>
              <a:t>커버율이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500m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 부지를 모두 활용해도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수요를 </a:t>
            </a:r>
            <a:r>
              <a:rPr lang="en-US" altLang="ko-KR" baseline="0" dirty="0" smtClean="0"/>
              <a:t>40%</a:t>
            </a:r>
            <a:r>
              <a:rPr lang="ko-KR" altLang="en-US" baseline="0" dirty="0" smtClean="0"/>
              <a:t>정도 밖에 커버하지 못함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-1KM </a:t>
            </a:r>
            <a:r>
              <a:rPr lang="ko-KR" altLang="en-US" baseline="0" dirty="0" err="1" smtClean="0"/>
              <a:t>일때도</a:t>
            </a:r>
            <a:r>
              <a:rPr lang="ko-KR" altLang="en-US" baseline="0" dirty="0" smtClean="0"/>
              <a:t> 후보지에 모두 수소충전소를 구축하여도 </a:t>
            </a:r>
            <a:r>
              <a:rPr lang="en-US" altLang="ko-KR" baseline="0" dirty="0" smtClean="0"/>
              <a:t>77%</a:t>
            </a:r>
            <a:r>
              <a:rPr lang="ko-KR" altLang="en-US" baseline="0" dirty="0" smtClean="0"/>
              <a:t>정도의 수요만 </a:t>
            </a:r>
            <a:r>
              <a:rPr lang="ko-KR" altLang="en-US" baseline="0" dirty="0" err="1" smtClean="0"/>
              <a:t>커버가능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--&gt; </a:t>
            </a:r>
            <a:r>
              <a:rPr lang="ko-KR" altLang="en-US" baseline="0" dirty="0" smtClean="0"/>
              <a:t>그러나 기존 </a:t>
            </a:r>
            <a:r>
              <a:rPr lang="ko-KR" altLang="en-US" baseline="0" dirty="0" err="1" smtClean="0"/>
              <a:t>전기충전소</a:t>
            </a:r>
            <a:r>
              <a:rPr lang="ko-KR" altLang="en-US" baseline="0" dirty="0" smtClean="0"/>
              <a:t> 연구를 보면 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가 커버가 적당하다고 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를 목표치로 두고 나머지 커버리지 결과를 비교해봤을 때</a:t>
            </a:r>
            <a:r>
              <a:rPr lang="en-US" altLang="ko-KR" baseline="0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커버리지가 </a:t>
            </a:r>
            <a:r>
              <a:rPr lang="en-US" altLang="ko-KR" baseline="0" dirty="0" smtClean="0"/>
              <a:t>1.5KM, 2KM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충전소를 모두 활용하지 않아도 서울 내 수요를 커버할 수 있음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1.5KM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32</a:t>
            </a:r>
            <a:r>
              <a:rPr lang="ko-KR" altLang="en-US" baseline="0" dirty="0" err="1" smtClean="0"/>
              <a:t>개일때</a:t>
            </a:r>
            <a:r>
              <a:rPr lang="en-US" altLang="ko-KR" baseline="0" dirty="0" smtClean="0"/>
              <a:t>, 2KM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18</a:t>
            </a:r>
            <a:r>
              <a:rPr lang="ko-KR" altLang="en-US" baseline="0" dirty="0" smtClean="0"/>
              <a:t>개를 구축할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수요의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정도를 커버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그러나 꼭 수요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커버가 아니어도  향후 수요를 커버하고자 하는 정도에 따라 해당 표를 활용할 수 있을 듯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5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37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430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52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370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238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분석방법론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Local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015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05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한가지씩만</a:t>
            </a:r>
            <a:r>
              <a:rPr lang="ko-KR" altLang="en-US" dirty="0" smtClean="0"/>
              <a:t> 언급하기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장당 </a:t>
            </a:r>
            <a:r>
              <a:rPr lang="en-US" altLang="ko-KR" dirty="0" smtClean="0"/>
              <a:t>10~20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(1,2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강조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01078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2383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4931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6762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9942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3157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일반인 대상이 아닌</a:t>
            </a:r>
            <a:r>
              <a:rPr lang="en-US" altLang="ko-KR" dirty="0" smtClean="0"/>
              <a:t>!!!!!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jp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전처리</a:t>
              </a:r>
              <a:endParaRPr lang="en-US" altLang="ko-KR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선행 연구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5709334-1172-4C11-B1EB-DF84A571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76"/>
              </p:ext>
            </p:extLst>
          </p:nvPr>
        </p:nvGraphicFramePr>
        <p:xfrm>
          <a:off x="422462" y="801146"/>
          <a:ext cx="8299076" cy="32435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75448">
                  <a:extLst>
                    <a:ext uri="{9D8B030D-6E8A-4147-A177-3AD203B41FA5}">
                      <a16:colId xmlns:a16="http://schemas.microsoft.com/office/drawing/2014/main" val="360319211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440635438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126826433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25372143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33864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수소 충전소 최적 위치 선정을 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위한 기계 학습 기반 방법론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김수환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류준형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 충전소 최적의 입지 선정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예측에 관한 연구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김현철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친환경차 활성화 추이에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따른 이용자 중심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충전인프라 구축방안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국토연구원 이재현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광양시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전기자동차 충전소 최적입지 선정</a:t>
                      </a:r>
                      <a:endParaRPr lang="en-US" altLang="ko-KR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Compas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최우수 당선작 조수경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8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K-medoids clustering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Analytic Hierarchy Process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Random Forest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MCLP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주유소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 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유치원 및 초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 현황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화재 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생산가능인구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근로자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교통문화지수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재정자주도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별 인구현황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상세도로망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일별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추정 교통량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전일 혼잡 빈도 강도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전기차보급현황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소유지정보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45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 등록대수를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등록대수로 가정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전기충전소 최적입지 분석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39658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7E900B3-F7FD-4C3F-A14D-09B6CB56A828}"/>
              </a:ext>
            </a:extLst>
          </p:cNvPr>
          <p:cNvSpPr txBox="1"/>
          <p:nvPr/>
        </p:nvSpPr>
        <p:spPr>
          <a:xfrm>
            <a:off x="1477082" y="4342354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수소충전소의 수요 및 고압가스 규제를 반영한 최적입지 선정 필요</a:t>
            </a:r>
          </a:p>
        </p:txBody>
      </p:sp>
    </p:spTree>
    <p:extLst>
      <p:ext uri="{BB962C8B-B14F-4D97-AF65-F5344CB8AC3E}">
        <p14:creationId xmlns:p14="http://schemas.microsoft.com/office/powerpoint/2010/main" val="4973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596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08977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97266" y="1171344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Tableau</a:t>
            </a:r>
          </a:p>
          <a:p>
            <a:pPr algn="ctr"/>
            <a:r>
              <a:rPr lang="en-US" altLang="ko-KR" dirty="0" smtClean="0"/>
              <a:t>Public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4256371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7805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</a:t>
            </a:r>
          </a:p>
          <a:p>
            <a:pPr algn="ctr"/>
            <a:r>
              <a:rPr lang="en-US" altLang="ko-KR" dirty="0" smtClean="0"/>
              <a:t>allocation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56685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27036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278033" y="2543113"/>
            <a:ext cx="270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97920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882452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95537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1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66" y="2387533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664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336072" y="1803323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56" y="1496364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서비스구성도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30" y="2367407"/>
            <a:ext cx="332184" cy="33218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883553" y="1783373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 flipV="1">
            <a:off x="1683555" y="1043653"/>
            <a:ext cx="3580643" cy="1170362"/>
            <a:chOff x="1770793" y="3093812"/>
            <a:chExt cx="3580643" cy="1170362"/>
          </a:xfrm>
        </p:grpSpPr>
        <p:sp>
          <p:nvSpPr>
            <p:cNvPr id="54" name="순서도: 대체 처리 53"/>
            <p:cNvSpPr/>
            <p:nvPr/>
          </p:nvSpPr>
          <p:spPr>
            <a:xfrm rot="16200000">
              <a:off x="4938261" y="3834372"/>
              <a:ext cx="792000" cy="34350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/>
            <p:cNvSpPr/>
            <p:nvPr/>
          </p:nvSpPr>
          <p:spPr>
            <a:xfrm>
              <a:off x="1852321" y="4218455"/>
              <a:ext cx="3497868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대체 처리 59"/>
            <p:cNvSpPr/>
            <p:nvPr/>
          </p:nvSpPr>
          <p:spPr>
            <a:xfrm rot="16200000">
              <a:off x="1394594" y="3720545"/>
              <a:ext cx="958320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추출 60"/>
            <p:cNvSpPr/>
            <p:nvPr/>
          </p:nvSpPr>
          <p:spPr>
            <a:xfrm>
              <a:off x="1770793" y="3093812"/>
              <a:ext cx="217518" cy="184598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순서도: 대체 처리 20"/>
          <p:cNvSpPr/>
          <p:nvPr/>
        </p:nvSpPr>
        <p:spPr>
          <a:xfrm>
            <a:off x="3948652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93" y="1705467"/>
            <a:ext cx="332184" cy="33218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67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68" y="1705467"/>
            <a:ext cx="332184" cy="332184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1666380" y="3294055"/>
            <a:ext cx="3580643" cy="808627"/>
            <a:chOff x="1770793" y="3455547"/>
            <a:chExt cx="3580643" cy="808627"/>
          </a:xfrm>
        </p:grpSpPr>
        <p:sp>
          <p:nvSpPr>
            <p:cNvPr id="63" name="순서도: 대체 처리 62"/>
            <p:cNvSpPr/>
            <p:nvPr/>
          </p:nvSpPr>
          <p:spPr>
            <a:xfrm rot="16200000">
              <a:off x="4938261" y="3834372"/>
              <a:ext cx="792000" cy="34350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순서도: 대체 처리 63"/>
            <p:cNvSpPr/>
            <p:nvPr/>
          </p:nvSpPr>
          <p:spPr>
            <a:xfrm>
              <a:off x="1852321" y="4218455"/>
              <a:ext cx="3497868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순서도: 대체 처리 64"/>
            <p:cNvSpPr/>
            <p:nvPr/>
          </p:nvSpPr>
          <p:spPr>
            <a:xfrm rot="16200000">
              <a:off x="1546482" y="3884930"/>
              <a:ext cx="654545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추출 65"/>
            <p:cNvSpPr/>
            <p:nvPr/>
          </p:nvSpPr>
          <p:spPr>
            <a:xfrm>
              <a:off x="1770793" y="3525320"/>
              <a:ext cx="217518" cy="184598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V="1">
            <a:off x="3934919" y="2551616"/>
            <a:ext cx="3652809" cy="727391"/>
            <a:chOff x="4087460" y="2006451"/>
            <a:chExt cx="3652809" cy="727391"/>
          </a:xfrm>
        </p:grpSpPr>
        <p:sp>
          <p:nvSpPr>
            <p:cNvPr id="48" name="순서도: 대체 처리 47"/>
            <p:cNvSpPr/>
            <p:nvPr/>
          </p:nvSpPr>
          <p:spPr>
            <a:xfrm rot="16200000">
              <a:off x="3750320" y="2350982"/>
              <a:ext cx="72000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4101052" y="2006451"/>
              <a:ext cx="3639217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67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68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93" y="3110155"/>
            <a:ext cx="332184" cy="332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3590" y="2047897"/>
            <a:ext cx="6543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ver. 2021.3</a:t>
            </a:r>
            <a:endParaRPr lang="en-US" altLang="ko-KR" sz="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01719" y="2039298"/>
            <a:ext cx="6543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ver. 2021.3</a:t>
            </a:r>
            <a:endParaRPr lang="en-US" altLang="ko-KR" sz="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8051" y="44958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Local? </a:t>
            </a:r>
            <a:endParaRPr lang="ko-KR" altLang="en-US" dirty="0"/>
          </a:p>
        </p:txBody>
      </p:sp>
      <p:pic>
        <p:nvPicPr>
          <p:cNvPr id="2050" name="Picture 2" descr="경제키워드 분석도 척척! 통계빅데이터센터에서 만나는 &amp;#39;경제키워드 분석 서비스&amp;#39; : 네이버 블로그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4" y="1024588"/>
            <a:ext cx="8510555" cy="35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596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08977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6698" y="115691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Tableau</a:t>
            </a:r>
          </a:p>
          <a:p>
            <a:pPr algn="ctr"/>
            <a:r>
              <a:rPr lang="en-US" altLang="ko-KR" dirty="0" smtClean="0"/>
              <a:t>Public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4256371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7805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</a:t>
            </a:r>
          </a:p>
          <a:p>
            <a:pPr algn="ctr"/>
            <a:r>
              <a:rPr lang="en-US" altLang="ko-KR" dirty="0" smtClean="0"/>
              <a:t>allocation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56685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27036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278033" y="2543113"/>
            <a:ext cx="270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97920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273305" y="1939639"/>
            <a:ext cx="2614119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95537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1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66" y="2387533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664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336072" y="1803323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56" y="1496364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시스템 </a:t>
              </a: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아키텍쳐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30" y="2367407"/>
            <a:ext cx="332184" cy="33218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883553" y="1783373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21" name="순서도: 대체 처리 20"/>
          <p:cNvSpPr/>
          <p:nvPr/>
        </p:nvSpPr>
        <p:spPr>
          <a:xfrm>
            <a:off x="3948652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99" y="1691033"/>
            <a:ext cx="332184" cy="332184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3377483" y="3458612"/>
            <a:ext cx="3580643" cy="802742"/>
            <a:chOff x="1770793" y="3455547"/>
            <a:chExt cx="3580643" cy="808627"/>
          </a:xfrm>
        </p:grpSpPr>
        <p:sp>
          <p:nvSpPr>
            <p:cNvPr id="63" name="순서도: 대체 처리 62"/>
            <p:cNvSpPr/>
            <p:nvPr/>
          </p:nvSpPr>
          <p:spPr>
            <a:xfrm rot="16200000">
              <a:off x="4938261" y="3834372"/>
              <a:ext cx="792000" cy="34350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순서도: 대체 처리 63"/>
            <p:cNvSpPr/>
            <p:nvPr/>
          </p:nvSpPr>
          <p:spPr>
            <a:xfrm>
              <a:off x="1852321" y="4218455"/>
              <a:ext cx="3497868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순서도: 대체 처리 64"/>
            <p:cNvSpPr/>
            <p:nvPr/>
          </p:nvSpPr>
          <p:spPr>
            <a:xfrm rot="16200000">
              <a:off x="1546482" y="3884930"/>
              <a:ext cx="654545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추출 65"/>
            <p:cNvSpPr/>
            <p:nvPr/>
          </p:nvSpPr>
          <p:spPr>
            <a:xfrm>
              <a:off x="1770793" y="3525320"/>
              <a:ext cx="217518" cy="184598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V="1">
            <a:off x="3934919" y="2551616"/>
            <a:ext cx="3652809" cy="727391"/>
            <a:chOff x="4087460" y="2006451"/>
            <a:chExt cx="3652809" cy="727391"/>
          </a:xfrm>
        </p:grpSpPr>
        <p:sp>
          <p:nvSpPr>
            <p:cNvPr id="48" name="순서도: 대체 처리 47"/>
            <p:cNvSpPr/>
            <p:nvPr/>
          </p:nvSpPr>
          <p:spPr>
            <a:xfrm rot="16200000">
              <a:off x="3750320" y="2350982"/>
              <a:ext cx="72000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4101052" y="2006451"/>
              <a:ext cx="3639217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67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68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93" y="3110155"/>
            <a:ext cx="332184" cy="332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23022" y="2033463"/>
            <a:ext cx="6543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ver. 2021.3</a:t>
            </a:r>
            <a:endParaRPr lang="en-US" altLang="ko-KR" sz="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8051" y="44958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Local? </a:t>
            </a:r>
            <a:endParaRPr lang="ko-KR" altLang="en-US" dirty="0"/>
          </a:p>
        </p:txBody>
      </p:sp>
      <p:sp>
        <p:nvSpPr>
          <p:cNvPr id="71" name="순서도: 대체 처리 70"/>
          <p:cNvSpPr/>
          <p:nvPr/>
        </p:nvSpPr>
        <p:spPr>
          <a:xfrm rot="16200000">
            <a:off x="2100284" y="1618236"/>
            <a:ext cx="1849752" cy="457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대체 처리 71"/>
          <p:cNvSpPr/>
          <p:nvPr/>
        </p:nvSpPr>
        <p:spPr>
          <a:xfrm flipV="1">
            <a:off x="3032970" y="685919"/>
            <a:ext cx="4531898" cy="457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485570" y="-30505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365402" y="-30505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44" y="495082"/>
            <a:ext cx="332184" cy="33218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719" y="495082"/>
            <a:ext cx="332184" cy="332184"/>
          </a:xfrm>
          <a:prstGeom prst="rect">
            <a:avLst/>
          </a:prstGeom>
        </p:spPr>
      </p:pic>
      <p:pic>
        <p:nvPicPr>
          <p:cNvPr id="1026" name="Picture 2" descr="https://image.zdnet.co.kr/2018/07/05/yong2_Tb4jxnMVt2Wz3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79" y="729677"/>
            <a:ext cx="7028692" cy="387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1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927053"/>
          <a:ext cx="8427721" cy="374040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7065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21.01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1118"/>
              </p:ext>
            </p:extLst>
          </p:nvPr>
        </p:nvGraphicFramePr>
        <p:xfrm>
          <a:off x="381000" y="940656"/>
          <a:ext cx="8427720" cy="3701334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8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0268FE-FB8F-4EB2-8E85-FA1550FBCA61}"/>
              </a:ext>
            </a:extLst>
          </p:cNvPr>
          <p:cNvGrpSpPr/>
          <p:nvPr/>
        </p:nvGrpSpPr>
        <p:grpSpPr>
          <a:xfrm>
            <a:off x="203707" y="819735"/>
            <a:ext cx="8839785" cy="3533876"/>
            <a:chOff x="465925" y="839906"/>
            <a:chExt cx="8839785" cy="3533876"/>
          </a:xfrm>
        </p:grpSpPr>
        <p:sp>
          <p:nvSpPr>
            <p:cNvPr id="54" name="순서도: 대체 처리 53">
              <a:extLst>
                <a:ext uri="{FF2B5EF4-FFF2-40B4-BE49-F238E27FC236}">
                  <a16:creationId xmlns:a16="http://schemas.microsoft.com/office/drawing/2014/main" id="{591DE0AB-E74F-41AB-BAB6-94DBA77FA826}"/>
                </a:ext>
              </a:extLst>
            </p:cNvPr>
            <p:cNvSpPr/>
            <p:nvPr/>
          </p:nvSpPr>
          <p:spPr>
            <a:xfrm flipH="1" flipV="1">
              <a:off x="3429588" y="1435164"/>
              <a:ext cx="4081169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id="{43A9DD24-CE23-4D99-AA18-845B79B147B8}"/>
                </a:ext>
              </a:extLst>
            </p:cNvPr>
            <p:cNvSpPr/>
            <p:nvPr/>
          </p:nvSpPr>
          <p:spPr>
            <a:xfrm flipH="1">
              <a:off x="3422467" y="3548979"/>
              <a:ext cx="408829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대체 처리 44">
              <a:extLst>
                <a:ext uri="{FF2B5EF4-FFF2-40B4-BE49-F238E27FC236}">
                  <a16:creationId xmlns:a16="http://schemas.microsoft.com/office/drawing/2014/main" id="{09367384-B9E1-40E3-92FF-35C20962AFCA}"/>
                </a:ext>
              </a:extLst>
            </p:cNvPr>
            <p:cNvSpPr/>
            <p:nvPr/>
          </p:nvSpPr>
          <p:spPr>
            <a:xfrm rot="16200000" flipV="1">
              <a:off x="2375122" y="2498284"/>
              <a:ext cx="2140414" cy="457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77EAC83C-143C-402E-9ED1-84A85F1F0DBE}"/>
                </a:ext>
              </a:extLst>
            </p:cNvPr>
            <p:cNvSpPr/>
            <p:nvPr/>
          </p:nvSpPr>
          <p:spPr>
            <a:xfrm flipH="1" flipV="1">
              <a:off x="714754" y="2475425"/>
              <a:ext cx="2718828" cy="4572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88491F-EED9-4AB7-AB59-9B4BA215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4" y="2332193"/>
              <a:ext cx="332184" cy="33218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CAEEB7-91E0-4CD4-B1B4-C5937797466A}"/>
                </a:ext>
              </a:extLst>
            </p:cNvPr>
            <p:cNvSpPr txBox="1"/>
            <p:nvPr/>
          </p:nvSpPr>
          <p:spPr>
            <a:xfrm>
              <a:off x="465925" y="1883797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A844A1-8FAD-4761-BA37-84E72253D000}"/>
                </a:ext>
              </a:extLst>
            </p:cNvPr>
            <p:cNvSpPr txBox="1"/>
            <p:nvPr/>
          </p:nvSpPr>
          <p:spPr>
            <a:xfrm>
              <a:off x="1194778" y="2705192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07732A3-C804-461C-B869-91FED6A1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397" y="2332193"/>
              <a:ext cx="332184" cy="3360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4F2BA7-2347-4B8A-AD08-E7F47095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528" y="2315418"/>
              <a:ext cx="332184" cy="3360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2B92A1-808F-423B-B42F-F555F9F7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20" y="1262658"/>
              <a:ext cx="332184" cy="332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AA97E17-4797-4A3E-9D1F-8CC0157F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27" y="3403059"/>
              <a:ext cx="332184" cy="33218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0FED5E-259B-4664-B562-C1B66D7E40C7}"/>
                </a:ext>
              </a:extLst>
            </p:cNvPr>
            <p:cNvSpPr txBox="1"/>
            <p:nvPr/>
          </p:nvSpPr>
          <p:spPr>
            <a:xfrm>
              <a:off x="1990154" y="2053074"/>
              <a:ext cx="1351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5D58F-7523-41D4-91EA-E352B39DF7DB}"/>
                </a:ext>
              </a:extLst>
            </p:cNvPr>
            <p:cNvSpPr txBox="1"/>
            <p:nvPr/>
          </p:nvSpPr>
          <p:spPr>
            <a:xfrm>
              <a:off x="4822663" y="839906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K-Medoids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Clustering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42E2AC-966F-45F0-ADD6-EE7A39EC7FB0}"/>
                </a:ext>
              </a:extLst>
            </p:cNvPr>
            <p:cNvSpPr txBox="1"/>
            <p:nvPr/>
          </p:nvSpPr>
          <p:spPr>
            <a:xfrm>
              <a:off x="3554916" y="3773002"/>
              <a:ext cx="7912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지역특성 요소 추출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EED031-5A84-433F-88E1-4EEC1048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665" y="3403059"/>
              <a:ext cx="332184" cy="3321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9ADB4A-07FA-4B51-A894-31D77535756C}"/>
                </a:ext>
              </a:extLst>
            </p:cNvPr>
            <p:cNvSpPr txBox="1"/>
            <p:nvPr/>
          </p:nvSpPr>
          <p:spPr>
            <a:xfrm>
              <a:off x="4500528" y="3773618"/>
              <a:ext cx="884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입지선정 지수 도출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2544CBE-9A81-4C1C-90FE-447C5F68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903" y="3403059"/>
              <a:ext cx="332184" cy="33218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A75FAE-AF7A-47C6-A6E9-8F0E7512342A}"/>
                </a:ext>
              </a:extLst>
            </p:cNvPr>
            <p:cNvSpPr txBox="1"/>
            <p:nvPr/>
          </p:nvSpPr>
          <p:spPr>
            <a:xfrm>
              <a:off x="5642114" y="3773002"/>
              <a:ext cx="585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34C0BF-FBE9-4ABF-B92D-E243A1F013D7}"/>
                </a:ext>
              </a:extLst>
            </p:cNvPr>
            <p:cNvSpPr txBox="1"/>
            <p:nvPr/>
          </p:nvSpPr>
          <p:spPr>
            <a:xfrm>
              <a:off x="6634351" y="3751483"/>
              <a:ext cx="5857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MCLP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D5DA00-6AD1-4C0E-9C9D-A553DA09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140" y="3403059"/>
              <a:ext cx="332184" cy="332184"/>
            </a:xfrm>
            <a:prstGeom prst="rect">
              <a:avLst/>
            </a:prstGeom>
          </p:spPr>
        </p:pic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id="{CF968AA6-2CDC-4C38-A46C-A8507F7D3311}"/>
                </a:ext>
              </a:extLst>
            </p:cNvPr>
            <p:cNvSpPr/>
            <p:nvPr/>
          </p:nvSpPr>
          <p:spPr>
            <a:xfrm rot="16200000" flipV="1">
              <a:off x="6432540" y="2487191"/>
              <a:ext cx="2162601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id="{41E6FB37-5877-4EC1-8F3D-D83B476463DD}"/>
                </a:ext>
              </a:extLst>
            </p:cNvPr>
            <p:cNvSpPr/>
            <p:nvPr/>
          </p:nvSpPr>
          <p:spPr>
            <a:xfrm>
              <a:off x="7503071" y="2543113"/>
              <a:ext cx="540946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63FEA4-F75E-486C-8809-EAA3A4E8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198" y="2391645"/>
              <a:ext cx="332184" cy="33218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CBD77B-C531-4F61-8C85-21CAA5425255}"/>
                </a:ext>
              </a:extLst>
            </p:cNvPr>
            <p:cNvSpPr txBox="1"/>
            <p:nvPr/>
          </p:nvSpPr>
          <p:spPr>
            <a:xfrm>
              <a:off x="7978290" y="2435167"/>
              <a:ext cx="132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최적입지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선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/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/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652501" y="1231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74668" y="1077506"/>
            <a:ext cx="5236487" cy="3181677"/>
            <a:chOff x="17071" y="1241905"/>
            <a:chExt cx="5161819" cy="31575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17146" t="9398" b="2809"/>
            <a:stretch/>
          </p:blipFill>
          <p:spPr>
            <a:xfrm>
              <a:off x="302090" y="1241905"/>
              <a:ext cx="4876800" cy="3027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321118" y="2380205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188645" y="1513294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071" y="2477187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35947" y="2935322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745" y="2477187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3052" y="3389018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1053178"/>
            <a:ext cx="5486090" cy="3241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70" b="1"/>
          <a:stretch/>
        </p:blipFill>
        <p:spPr>
          <a:xfrm>
            <a:off x="261149" y="1094076"/>
            <a:ext cx="5184000" cy="303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60758" y="1077223"/>
            <a:ext cx="337895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구축 목표에 따라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후보지 선정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변화에 따라 지역 수요의 커버에 따라 우선순위에 변동 있음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9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인구밀도와 자동차 등록대수가 높은 송파구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것으로 보임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지역의 수요를 커버하기 위해 구로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것으로 추측됨</a:t>
            </a:r>
          </a:p>
        </p:txBody>
      </p:sp>
    </p:spTree>
    <p:extLst>
      <p:ext uri="{BB962C8B-B14F-4D97-AF65-F5344CB8AC3E}">
        <p14:creationId xmlns:p14="http://schemas.microsoft.com/office/powerpoint/2010/main" val="17862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1223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341439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9152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452083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6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3818393" y="1327750"/>
            <a:ext cx="5194301" cy="2665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67483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" y="1330062"/>
            <a:ext cx="3495857" cy="26630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9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7225" y="1409701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6763" y="1252507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726" y="1574741"/>
            <a:ext cx="1530000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받아온 </a:t>
            </a:r>
            <a:r>
              <a:rPr lang="en-US" altLang="ko-KR" sz="600" dirty="0" err="1" smtClean="0"/>
              <a:t>url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내용을 </a:t>
            </a:r>
            <a:r>
              <a:rPr lang="ko-KR" altLang="en-US" sz="600" dirty="0" err="1" smtClean="0"/>
              <a:t>크롤링하기</a:t>
            </a:r>
            <a:r>
              <a:rPr lang="ko-KR" altLang="en-US" sz="600" dirty="0" smtClean="0"/>
              <a:t> 쉽게 변환</a:t>
            </a:r>
            <a:r>
              <a:rPr lang="en-US" altLang="ko-KR" sz="600" dirty="0" smtClean="0"/>
              <a:t> 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6656" y="1114379"/>
            <a:ext cx="1805421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600" dirty="0"/>
              <a:t>[</a:t>
            </a:r>
            <a:r>
              <a:rPr lang="ko-KR" altLang="en-US" sz="600" dirty="0" err="1"/>
              <a:t>네이버</a:t>
            </a:r>
            <a:r>
              <a:rPr lang="en-US" altLang="ko-KR" sz="600" dirty="0"/>
              <a:t>-</a:t>
            </a:r>
            <a:r>
              <a:rPr lang="ko-KR" altLang="en-US" sz="600" dirty="0"/>
              <a:t>수소충전 뉴스</a:t>
            </a:r>
            <a:r>
              <a:rPr lang="en-US" altLang="ko-KR" sz="600" dirty="0"/>
              <a:t>]</a:t>
            </a:r>
            <a:r>
              <a:rPr lang="ko-KR" altLang="en-US" sz="600" dirty="0"/>
              <a:t> </a:t>
            </a:r>
            <a:r>
              <a:rPr lang="en-US" altLang="ko-KR" sz="600" dirty="0" err="1"/>
              <a:t>url</a:t>
            </a:r>
            <a:r>
              <a:rPr lang="ko-KR" altLang="en-US" sz="600" dirty="0"/>
              <a:t>을 요청해서 </a:t>
            </a:r>
            <a:r>
              <a:rPr lang="ko-KR" altLang="en-US" sz="600" dirty="0" smtClean="0"/>
              <a:t>받아옴</a:t>
            </a:r>
            <a:endParaRPr lang="en-US" altLang="ko-KR" sz="600" dirty="0"/>
          </a:p>
        </p:txBody>
      </p:sp>
      <p:sp>
        <p:nvSpPr>
          <p:cNvPr id="18" name="직사각형 17"/>
          <p:cNvSpPr/>
          <p:nvPr/>
        </p:nvSpPr>
        <p:spPr>
          <a:xfrm>
            <a:off x="1384476" y="2129403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4870" y="1983573"/>
            <a:ext cx="1109022" cy="2797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안에 있는 </a:t>
            </a:r>
            <a:r>
              <a:rPr lang="en-US" altLang="ko-KR" sz="600" dirty="0" smtClean="0"/>
              <a:t>id</a:t>
            </a:r>
            <a:r>
              <a:rPr lang="ko-KR" altLang="en-US" sz="600" dirty="0" smtClean="0"/>
              <a:t>를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받아오고</a:t>
            </a:r>
            <a:endParaRPr lang="en-US" altLang="ko-KR" sz="600" dirty="0" smtClean="0"/>
          </a:p>
          <a:p>
            <a:r>
              <a:rPr lang="ko-KR" altLang="en-US" sz="600" dirty="0" smtClean="0"/>
              <a:t>그 </a:t>
            </a:r>
            <a:r>
              <a:rPr lang="en-US" altLang="ko-KR" sz="600" dirty="0" smtClean="0"/>
              <a:t>id </a:t>
            </a:r>
            <a:r>
              <a:rPr lang="ko-KR" altLang="en-US" sz="600" dirty="0" smtClean="0"/>
              <a:t>중 </a:t>
            </a:r>
            <a:r>
              <a:rPr lang="en-US" altLang="ko-KR" sz="600" dirty="0" smtClean="0"/>
              <a:t>text</a:t>
            </a:r>
            <a:r>
              <a:rPr lang="ko-KR" altLang="en-US" sz="600" dirty="0" smtClean="0"/>
              <a:t>를 뽑아서 저장</a:t>
            </a:r>
            <a:endParaRPr lang="en-US" altLang="ko-KR" sz="6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88898" y="2210366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4832" y="2844569"/>
            <a:ext cx="2683668" cy="492067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4371" y="2372323"/>
            <a:ext cx="466248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5417" y="3407917"/>
            <a:ext cx="2772000" cy="92202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12443" y="3514164"/>
            <a:ext cx="1262444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리스트를 </a:t>
            </a:r>
            <a:r>
              <a:rPr lang="ko-KR" altLang="en-US" sz="600" dirty="0" err="1" smtClean="0"/>
              <a:t>딕셔너리로</a:t>
            </a:r>
            <a:r>
              <a:rPr lang="ko-KR" altLang="en-US" sz="600" dirty="0" smtClean="0"/>
              <a:t> 변환</a:t>
            </a:r>
            <a:endParaRPr lang="en-US" altLang="ko-KR" sz="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45405" y="2337841"/>
            <a:ext cx="127725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경로설정 후 그 안에서 </a:t>
            </a:r>
            <a:r>
              <a:rPr lang="en-US" altLang="ko-KR" sz="600" dirty="0" smtClean="0"/>
              <a:t>‘</a:t>
            </a:r>
            <a:r>
              <a:rPr lang="en-US" altLang="ko-KR" sz="600" dirty="0" err="1" smtClean="0"/>
              <a:t>src</a:t>
            </a:r>
            <a:r>
              <a:rPr lang="en-US" altLang="ko-KR" sz="600" dirty="0" smtClean="0"/>
              <a:t>’ </a:t>
            </a:r>
            <a:r>
              <a:rPr lang="ko-KR" altLang="en-US" sz="600" dirty="0" smtClean="0"/>
              <a:t>추출</a:t>
            </a:r>
            <a:r>
              <a:rPr lang="en-US" altLang="ko-KR" sz="600" dirty="0" smtClean="0"/>
              <a:t>. </a:t>
            </a:r>
          </a:p>
          <a:p>
            <a:r>
              <a:rPr lang="ko-KR" altLang="en-US" sz="600" dirty="0" smtClean="0"/>
              <a:t>빈칸 있는 곳을 제거하기 위해 </a:t>
            </a:r>
            <a:endParaRPr lang="en-US" altLang="ko-KR" sz="600" dirty="0" smtClean="0"/>
          </a:p>
          <a:p>
            <a:r>
              <a:rPr lang="en-US" altLang="ko-KR" sz="600" dirty="0" smtClean="0"/>
              <a:t>.strip() </a:t>
            </a:r>
            <a:r>
              <a:rPr lang="ko-KR" altLang="en-US" sz="600" dirty="0" smtClean="0"/>
              <a:t>입력 후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리스트에 저장</a:t>
            </a:r>
            <a:endParaRPr lang="en-US" altLang="ko-KR" sz="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270126" y="2868165"/>
            <a:ext cx="107080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600" dirty="0" err="1" smtClean="0"/>
              <a:t>src</a:t>
            </a:r>
            <a:r>
              <a:rPr lang="ko-KR" altLang="en-US" sz="600" dirty="0" smtClean="0"/>
              <a:t>가 없는 경우 </a:t>
            </a:r>
            <a:r>
              <a:rPr lang="ko-KR" altLang="en-US" sz="600" dirty="0" err="1" smtClean="0"/>
              <a:t>예외처리하여</a:t>
            </a:r>
            <a:r>
              <a:rPr lang="ko-KR" altLang="en-US" sz="600" dirty="0" smtClean="0"/>
              <a:t> 지정해 놓은 사진을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저장</a:t>
            </a:r>
            <a:endParaRPr lang="en-US" altLang="ko-KR" sz="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589288" y="2578100"/>
            <a:ext cx="3497311" cy="200055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510619" y="2151476"/>
            <a:ext cx="1974141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803352" y="2980313"/>
            <a:ext cx="2952000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</p:spTree>
    <p:extLst>
      <p:ext uri="{BB962C8B-B14F-4D97-AF65-F5344CB8AC3E}">
        <p14:creationId xmlns:p14="http://schemas.microsoft.com/office/powerpoint/2010/main" val="4282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한계점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7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개선방향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8729F6-0B2B-4709-80D1-96C19DB57BC8}"/>
              </a:ext>
            </a:extLst>
          </p:cNvPr>
          <p:cNvCxnSpPr>
            <a:endCxn id="41" idx="3"/>
          </p:cNvCxnSpPr>
          <p:nvPr/>
        </p:nvCxnSpPr>
        <p:spPr>
          <a:xfrm flipV="1">
            <a:off x="0" y="2641349"/>
            <a:ext cx="1993672" cy="168570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 flipV="1">
            <a:off x="2162000" y="2571625"/>
            <a:ext cx="1032875" cy="69145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AE6015A-7F3B-490B-91BB-10AA592C5837}"/>
              </a:ext>
            </a:extLst>
          </p:cNvPr>
          <p:cNvCxnSpPr>
            <a:cxnSpLocks/>
            <a:stCxn id="42" idx="6"/>
            <a:endCxn id="43" idx="3"/>
          </p:cNvCxnSpPr>
          <p:nvPr/>
        </p:nvCxnSpPr>
        <p:spPr>
          <a:xfrm flipV="1">
            <a:off x="3392083" y="1634940"/>
            <a:ext cx="1937689" cy="1628136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80B918-6B15-42BD-97F8-FEAB905F419B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6768413" y="0"/>
            <a:ext cx="2375587" cy="222902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559B98CB-18FD-4E21-A9E0-ECCADC5AEE5B}"/>
              </a:ext>
            </a:extLst>
          </p:cNvPr>
          <p:cNvSpPr/>
          <p:nvPr/>
        </p:nvSpPr>
        <p:spPr>
          <a:xfrm>
            <a:off x="1964792" y="2473021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rgbClr val="003B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3194875" y="316447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86F85E-385A-4377-B026-10FD4043D093}"/>
              </a:ext>
            </a:extLst>
          </p:cNvPr>
          <p:cNvSpPr/>
          <p:nvPr/>
        </p:nvSpPr>
        <p:spPr>
          <a:xfrm>
            <a:off x="5300892" y="146661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1393223" y="1244816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 보호시설 및 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데이터 고려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FC1933-F077-4B37-B05E-FFFBA2BA8308}"/>
              </a:ext>
            </a:extLst>
          </p:cNvPr>
          <p:cNvSpPr txBox="1"/>
          <p:nvPr/>
        </p:nvSpPr>
        <p:spPr>
          <a:xfrm>
            <a:off x="5718266" y="2430894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사업타당성 분석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18266" y="2670229"/>
            <a:ext cx="1730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건설비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운전운영비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노무비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등을 고려하여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기당 수익성 분석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(NPV,IRR, PP)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 제공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3223" y="1718459"/>
            <a:ext cx="15375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유치원 외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상세도로망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추정 교통량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혼잡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빈도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강도 추가 고려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2697001" y="346133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단위로 확대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89" idx="2"/>
            <a:endCxn id="43" idx="5"/>
          </p:cNvCxnSpPr>
          <p:nvPr/>
        </p:nvCxnSpPr>
        <p:spPr>
          <a:xfrm flipH="1" flipV="1">
            <a:off x="5469220" y="1634940"/>
            <a:ext cx="1101985" cy="59408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6571205" y="2130419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3" name="TextBox 92"/>
          <p:cNvSpPr txBox="1"/>
          <p:nvPr/>
        </p:nvSpPr>
        <p:spPr>
          <a:xfrm>
            <a:off x="2697001" y="3738338"/>
            <a:ext cx="1537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수소생산지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전주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울산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관광도시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수소시티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전국 단위의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최적입지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4716068" y="752155"/>
            <a:ext cx="1326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서비스 구현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16068" y="1029154"/>
            <a:ext cx="137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ios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로도 구현하여 서비스 제공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" y="1244816"/>
            <a:ext cx="1297500" cy="1059625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20" y="682571"/>
            <a:ext cx="795515" cy="79551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97" y="3361680"/>
            <a:ext cx="984401" cy="1237532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7" y="2288671"/>
            <a:ext cx="1371991" cy="10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41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05" y="824204"/>
            <a:ext cx="5512499" cy="322673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161026" y="1677030"/>
            <a:ext cx="828000" cy="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62853" y="808394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1371" y="4235579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162231" y="1863692"/>
            <a:ext cx="1009967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81249" y="198991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98797" y="2846521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5352327" y="2913638"/>
            <a:ext cx="1638000" cy="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996194" y="2646466"/>
            <a:ext cx="113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 정보 제공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55697" y="1492242"/>
            <a:ext cx="1016502" cy="337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249" y="1602620"/>
            <a:ext cx="1133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범위 선정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156264" y="1208952"/>
            <a:ext cx="1015935" cy="238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 flipV="1">
            <a:off x="6160706" y="1239634"/>
            <a:ext cx="835488" cy="145629"/>
            <a:chOff x="3250774" y="1957785"/>
            <a:chExt cx="835488" cy="145629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3913574" y="2099224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160706" y="1967442"/>
            <a:ext cx="835488" cy="151438"/>
            <a:chOff x="3250774" y="1957785"/>
            <a:chExt cx="835488" cy="151438"/>
          </a:xfrm>
        </p:grpSpPr>
        <p:cxnSp>
          <p:nvCxnSpPr>
            <p:cNvPr id="55" name="직선 연결선 54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3913574" y="2108749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5065446" y="3209960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194" y="3183544"/>
            <a:ext cx="927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제공</a:t>
            </a:r>
            <a:endParaRPr lang="ko-KR" altLang="en-US" dirty="0"/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5226897" y="3282191"/>
            <a:ext cx="1762129" cy="13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7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0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1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6196142" y="872066"/>
            <a:ext cx="5236487" cy="3181677"/>
            <a:chOff x="17071" y="1241905"/>
            <a:chExt cx="5161819" cy="31575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17146" t="9398" b="2809"/>
            <a:stretch/>
          </p:blipFill>
          <p:spPr>
            <a:xfrm>
              <a:off x="302090" y="1241905"/>
              <a:ext cx="4876800" cy="3027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321118" y="2380205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188645" y="1513294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071" y="2477187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35947" y="2935322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745" y="2477187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3052" y="3389018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981" y="2726240"/>
            <a:ext cx="3240000" cy="189810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90" y="2727523"/>
            <a:ext cx="3240000" cy="1898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981" y="797623"/>
            <a:ext cx="3240000" cy="1898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70" b="1"/>
          <a:stretch/>
        </p:blipFill>
        <p:spPr>
          <a:xfrm>
            <a:off x="302090" y="798957"/>
            <a:ext cx="3240000" cy="18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9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수소충전소의 부족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69E02F-5C86-4FD7-BC21-C228DA9B46ED}"/>
              </a:ext>
            </a:extLst>
          </p:cNvPr>
          <p:cNvGrpSpPr/>
          <p:nvPr/>
        </p:nvGrpSpPr>
        <p:grpSpPr>
          <a:xfrm>
            <a:off x="3139987" y="814754"/>
            <a:ext cx="2414129" cy="3807227"/>
            <a:chOff x="475342" y="908457"/>
            <a:chExt cx="2414129" cy="3807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544"/>
            <a:stretch/>
          </p:blipFill>
          <p:spPr>
            <a:xfrm>
              <a:off x="475342" y="1199920"/>
              <a:ext cx="2414129" cy="33487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21792" y="2539999"/>
              <a:ext cx="1602233" cy="1202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691755" y="908457"/>
              <a:ext cx="197411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전기차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현황과 목표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3BAD9-583F-447B-AA71-821535F62E02}"/>
                </a:ext>
              </a:extLst>
            </p:cNvPr>
            <p:cNvSpPr txBox="1"/>
            <p:nvPr/>
          </p:nvSpPr>
          <p:spPr>
            <a:xfrm>
              <a:off x="568733" y="4531018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FF45CB-01A6-46F2-98BA-D2B89396AF97}"/>
              </a:ext>
            </a:extLst>
          </p:cNvPr>
          <p:cNvGrpSpPr/>
          <p:nvPr/>
        </p:nvGrpSpPr>
        <p:grpSpPr>
          <a:xfrm>
            <a:off x="5877929" y="814754"/>
            <a:ext cx="2835360" cy="3716264"/>
            <a:chOff x="5877929" y="814754"/>
            <a:chExt cx="2835360" cy="3716264"/>
          </a:xfrm>
        </p:grpSpPr>
        <p:sp>
          <p:nvSpPr>
            <p:cNvPr id="9" name="직사각형 8"/>
            <p:cNvSpPr/>
            <p:nvPr/>
          </p:nvSpPr>
          <p:spPr>
            <a:xfrm>
              <a:off x="5899306" y="3253745"/>
              <a:ext cx="28139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보급대수 대비 충전소의 비율</a:t>
              </a: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전기차: 약 2대</a:t>
              </a:r>
            </a:p>
            <a:p>
              <a:pPr marL="180000"/>
              <a:r>
                <a:rPr lang="ko-KR" altLang="en-US" sz="11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수소차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약 131대 </a:t>
              </a:r>
            </a:p>
            <a:p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수소충전소는 하루 70대 충전 가능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충전시간 최소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최대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수소충전소의 구축이 부족한 실정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43374" y="1207747"/>
              <a:ext cx="1075594" cy="446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61266-A5E7-43FF-94E1-7773DB2E381A}"/>
                </a:ext>
              </a:extLst>
            </p:cNvPr>
            <p:cNvGrpSpPr/>
            <p:nvPr/>
          </p:nvGrpSpPr>
          <p:grpSpPr>
            <a:xfrm>
              <a:off x="5877929" y="814754"/>
              <a:ext cx="2734588" cy="2334400"/>
              <a:chOff x="5826391" y="762671"/>
              <a:chExt cx="2734588" cy="2334400"/>
            </a:xfrm>
          </p:grpSpPr>
          <p:pic>
            <p:nvPicPr>
              <p:cNvPr id="7" name="Picture 2" descr="All about FCEV(수소전기차) 5 수소충전소는 어떻게 운영될까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3" t="303" r="4233" b="40703"/>
              <a:stretch/>
            </p:blipFill>
            <p:spPr bwMode="auto">
              <a:xfrm>
                <a:off x="5855879" y="1118200"/>
                <a:ext cx="2705100" cy="1780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8"/>
              <p:cNvSpPr txBox="1"/>
              <p:nvPr/>
            </p:nvSpPr>
            <p:spPr>
              <a:xfrm>
                <a:off x="6242851" y="762671"/>
                <a:ext cx="194684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수소충전소 </a:t>
                </a:r>
                <a:r>
                  <a:rPr lang="ko-KR" altLang="en-US" b="1" dirty="0" err="1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충전가능</a:t>
                </a:r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대수</a:t>
                </a:r>
              </a:p>
              <a:p>
                <a:pPr algn="ctr"/>
                <a:endParaRPr 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3BAD9-583F-447B-AA71-821535F62E02}"/>
                  </a:ext>
                </a:extLst>
              </p:cNvPr>
              <p:cNvSpPr txBox="1"/>
              <p:nvPr/>
            </p:nvSpPr>
            <p:spPr>
              <a:xfrm>
                <a:off x="5826391" y="2912405"/>
                <a:ext cx="222015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Ref.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현대차 수소충전소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사양기준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넥쏘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(5kg/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충전 시</a:t>
                </a:r>
                <a:endPara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4E4BF-2CE4-4CC5-97D0-DD24210E83CF}"/>
              </a:ext>
            </a:extLst>
          </p:cNvPr>
          <p:cNvGrpSpPr/>
          <p:nvPr/>
        </p:nvGrpSpPr>
        <p:grpSpPr>
          <a:xfrm>
            <a:off x="346976" y="814754"/>
            <a:ext cx="2469197" cy="3578052"/>
            <a:chOff x="6033868" y="908457"/>
            <a:chExt cx="2469197" cy="3578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5ADD6F-6A63-4B4D-BADA-EA8FD3F31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4" b="13860"/>
            <a:stretch/>
          </p:blipFill>
          <p:spPr>
            <a:xfrm>
              <a:off x="6033868" y="1267641"/>
              <a:ext cx="2469197" cy="2913393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4250FFAC-CC0A-4911-BD81-FFAE15451BCD}"/>
                </a:ext>
              </a:extLst>
            </p:cNvPr>
            <p:cNvSpPr txBox="1"/>
            <p:nvPr/>
          </p:nvSpPr>
          <p:spPr>
            <a:xfrm>
              <a:off x="6295046" y="908457"/>
              <a:ext cx="194684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수소자동차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보급 계획</a:t>
              </a:r>
              <a:endParaRPr 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B6F8C-3591-4093-8288-5CA6B2CF79F2}"/>
                </a:ext>
              </a:extLst>
            </p:cNvPr>
            <p:cNvSpPr txBox="1"/>
            <p:nvPr/>
          </p:nvSpPr>
          <p:spPr>
            <a:xfrm>
              <a:off x="6158389" y="4301843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(2019)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수소경제 활성화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로드맵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563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D5D0393-5D74-4DB5-8B8A-F5C0CCCBF659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D02E895-4858-4630-A858-A932768D7156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35267FA-9A7E-496F-AEC4-CCC065811809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 수소충전소 구축 현황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0D9FC4-045A-4A69-B076-D092CA871F11}"/>
              </a:ext>
            </a:extLst>
          </p:cNvPr>
          <p:cNvSpPr txBox="1"/>
          <p:nvPr/>
        </p:nvSpPr>
        <p:spPr>
          <a:xfrm>
            <a:off x="98160" y="458638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3182813" y="1058454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77540"/>
              </p:ext>
            </p:extLst>
          </p:nvPr>
        </p:nvGraphicFramePr>
        <p:xfrm>
          <a:off x="3086473" y="1536211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8566" y="3229318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17676" y="2866632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01A1C1-C950-45F4-BCE5-352A3EEF5441}"/>
              </a:ext>
            </a:extLst>
          </p:cNvPr>
          <p:cNvGrpSpPr/>
          <p:nvPr/>
        </p:nvGrpSpPr>
        <p:grpSpPr>
          <a:xfrm>
            <a:off x="302090" y="1058454"/>
            <a:ext cx="2470118" cy="2164582"/>
            <a:chOff x="6324957" y="1177277"/>
            <a:chExt cx="2470118" cy="21645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2720" r="6280"/>
            <a:stretch/>
          </p:blipFill>
          <p:spPr>
            <a:xfrm>
              <a:off x="6324957" y="1709298"/>
              <a:ext cx="2470118" cy="16325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3EF08-B25B-4FA2-8241-DD12B846DCDB}"/>
                </a:ext>
              </a:extLst>
            </p:cNvPr>
            <p:cNvSpPr txBox="1"/>
            <p:nvPr/>
          </p:nvSpPr>
          <p:spPr>
            <a:xfrm>
              <a:off x="6443544" y="1177277"/>
              <a:ext cx="2246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구매 결정시 걸림돌</a:t>
              </a:r>
              <a:endPara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39701" y="1663064"/>
              <a:ext cx="2206423" cy="352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353E1-9799-4255-8AF2-41D433B3024C}"/>
              </a:ext>
            </a:extLst>
          </p:cNvPr>
          <p:cNvGrpSpPr/>
          <p:nvPr/>
        </p:nvGrpSpPr>
        <p:grpSpPr>
          <a:xfrm>
            <a:off x="5435510" y="1010004"/>
            <a:ext cx="3271343" cy="2938017"/>
            <a:chOff x="2936328" y="959512"/>
            <a:chExt cx="3271343" cy="29380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7D94D-C5A5-40E2-8209-B257856C1138}"/>
                </a:ext>
              </a:extLst>
            </p:cNvPr>
            <p:cNvSpPr txBox="1"/>
            <p:nvPr/>
          </p:nvSpPr>
          <p:spPr>
            <a:xfrm>
              <a:off x="2936328" y="959512"/>
              <a:ext cx="327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수소충전소 사용 및 부지선정 어려움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53BB2-71B9-4337-9E40-FC99A5588011}"/>
                </a:ext>
              </a:extLst>
            </p:cNvPr>
            <p:cNvGrpSpPr/>
            <p:nvPr/>
          </p:nvGrpSpPr>
          <p:grpSpPr>
            <a:xfrm>
              <a:off x="3259775" y="2784991"/>
              <a:ext cx="2905446" cy="874891"/>
              <a:chOff x="568602" y="2209800"/>
              <a:chExt cx="3105806" cy="937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4065EB2-02CB-4488-BB21-9A3E08AB9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82" t="77905" r="3625" b="179"/>
              <a:stretch/>
            </p:blipFill>
            <p:spPr>
              <a:xfrm>
                <a:off x="568602" y="2209800"/>
                <a:ext cx="3105806" cy="93784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1790700" y="2417204"/>
                <a:ext cx="1157082" cy="2209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60590" y="1357147"/>
              <a:ext cx="3004631" cy="1313740"/>
              <a:chOff x="351439" y="1472096"/>
              <a:chExt cx="3004631" cy="13137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39" y="1472096"/>
                <a:ext cx="3004631" cy="1313740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450624" y="2219172"/>
                <a:ext cx="2905446" cy="566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423739" y="3712863"/>
              <a:ext cx="267483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ts val="1800"/>
              </a:pP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관계부처 합동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(2020).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수소차⋅수소충전소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추진성과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추진성과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향후계획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선정배경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7121</TotalTime>
  <Words>3350</Words>
  <Application>Microsoft Office PowerPoint</Application>
  <PresentationFormat>화면 슬라이드 쇼(16:9)</PresentationFormat>
  <Paragraphs>804</Paragraphs>
  <Slides>49</Slides>
  <Notes>49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66" baseType="lpstr">
      <vt:lpstr>Arial</vt:lpstr>
      <vt:lpstr>나눔스퀘어_ac ExtraBold</vt:lpstr>
      <vt:lpstr>나눔스퀘어 ExtraBold</vt:lpstr>
      <vt:lpstr>나눔스퀘어</vt:lpstr>
      <vt:lpstr>맑은 고딕</vt:lpstr>
      <vt:lpstr>Montserrat</vt:lpstr>
      <vt:lpstr>나눔스퀘어_ac Light</vt:lpstr>
      <vt:lpstr>나눔스퀘어_ac</vt:lpstr>
      <vt:lpstr>나눔스퀘어라운드 Bold</vt:lpstr>
      <vt:lpstr>Segoe Script</vt:lpstr>
      <vt:lpstr>Fira Sans Extra Condensed Medium</vt:lpstr>
      <vt:lpstr>맑은 고딕</vt:lpstr>
      <vt:lpstr>나눔스퀘어_ac Bold</vt:lpstr>
      <vt:lpstr>Wingdings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376</cp:revision>
  <dcterms:modified xsi:type="dcterms:W3CDTF">2021-10-06T07:28:52Z</dcterms:modified>
</cp:coreProperties>
</file>